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90" r:id="rId3"/>
    <p:sldId id="296" r:id="rId4"/>
    <p:sldId id="304" r:id="rId5"/>
    <p:sldId id="294" r:id="rId6"/>
    <p:sldId id="298" r:id="rId7"/>
    <p:sldId id="299" r:id="rId8"/>
    <p:sldId id="305" r:id="rId9"/>
    <p:sldId id="300" r:id="rId10"/>
    <p:sldId id="301" r:id="rId11"/>
    <p:sldId id="302" r:id="rId12"/>
    <p:sldId id="303" r:id="rId13"/>
    <p:sldId id="306" r:id="rId14"/>
    <p:sldId id="307" r:id="rId15"/>
    <p:sldId id="308" r:id="rId16"/>
    <p:sldId id="311" r:id="rId17"/>
    <p:sldId id="30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0249" autoAdjust="0"/>
  </p:normalViewPr>
  <p:slideViewPr>
    <p:cSldViewPr snapToGrid="0" snapToObjects="1" showGuides="1">
      <p:cViewPr varScale="1">
        <p:scale>
          <a:sx n="99" d="100"/>
          <a:sy n="99" d="100"/>
        </p:scale>
        <p:origin x="-13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8CA96-54E3-6E43-A428-FE22797720B2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AEA2D-4FF8-6C49-A499-355DB30AB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0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4E0BC-6CD1-7A41-8EB6-878F4F2310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4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9139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0047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804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8157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9594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282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878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25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3594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332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54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B19B5-A6F8-A54A-A4FB-5D5EFEA47C7D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11/18/19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AME20216 - Rumbach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37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32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3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33.emf"/><Relationship Id="rId8" Type="http://schemas.openxmlformats.org/officeDocument/2006/relationships/image" Target="../media/image37.gi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4" Type="http://schemas.openxmlformats.org/officeDocument/2006/relationships/image" Target="../media/image52.png"/><Relationship Id="rId5" Type="http://schemas.openxmlformats.org/officeDocument/2006/relationships/image" Target="../media/image53.emf"/><Relationship Id="rId6" Type="http://schemas.openxmlformats.org/officeDocument/2006/relationships/image" Target="../media/image54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oleObject" Target="../embeddings/oleObject1.bin"/><Relationship Id="rId7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9.emf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7740"/>
            <a:ext cx="531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A10 - Cantilever Vibrations</a:t>
            </a:r>
            <a:endParaRPr lang="en-US" sz="3600" b="1" dirty="0"/>
          </a:p>
        </p:txBody>
      </p:sp>
      <p:pic>
        <p:nvPicPr>
          <p:cNvPr id="3" name="Picture 2" descr="Beam_mode_6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6" y="638591"/>
            <a:ext cx="4849104" cy="28844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1931"/>
            <a:ext cx="4179497" cy="3222625"/>
          </a:xfrm>
          <a:prstGeom prst="rect">
            <a:avLst/>
          </a:prstGeom>
        </p:spPr>
      </p:pic>
      <p:pic>
        <p:nvPicPr>
          <p:cNvPr id="5" name="Picture 4" descr="Fig3_ringing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" t="24989" r="10890" b="22697"/>
          <a:stretch/>
        </p:blipFill>
        <p:spPr>
          <a:xfrm>
            <a:off x="4400671" y="3359273"/>
            <a:ext cx="4431548" cy="3562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110" y="1040515"/>
            <a:ext cx="38726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Baseball bat undergoes cantilever vibrations after striking a ball.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257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7297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Single pendulum: Predictable motion</a:t>
            </a:r>
          </a:p>
        </p:txBody>
      </p:sp>
      <p:pic>
        <p:nvPicPr>
          <p:cNvPr id="2" name="Picture 1" descr="single_pendulum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46" t="31018" r="18845" b="29167"/>
          <a:stretch/>
        </p:blipFill>
        <p:spPr>
          <a:xfrm>
            <a:off x="3292298" y="1997007"/>
            <a:ext cx="5851702" cy="47928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189" y="742020"/>
            <a:ext cx="4090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degree of freedom: </a:t>
            </a:r>
            <a:r>
              <a:rPr lang="en-US" sz="2400" i="1" dirty="0" err="1">
                <a:latin typeface="Times New Roman"/>
                <a:cs typeface="Times New Roman"/>
              </a:rPr>
              <a:t>θ</a:t>
            </a:r>
            <a:r>
              <a:rPr lang="en-US" sz="2400" dirty="0"/>
              <a:t>  </a:t>
            </a:r>
            <a:endParaRPr lang="en-US" sz="2400" dirty="0" smtClean="0"/>
          </a:p>
        </p:txBody>
      </p:sp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37" y="2332690"/>
            <a:ext cx="3462308" cy="36146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100022"/>
              </p:ext>
            </p:extLst>
          </p:nvPr>
        </p:nvGraphicFramePr>
        <p:xfrm>
          <a:off x="251189" y="1260480"/>
          <a:ext cx="3865529" cy="527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" name="Equation" r:id="rId5" imgW="1676400" imgH="228600" progId="Equation.3">
                  <p:embed/>
                </p:oleObj>
              </mc:Choice>
              <mc:Fallback>
                <p:oleObj name="Equation" r:id="rId5" imgW="167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189" y="1260480"/>
                        <a:ext cx="3865529" cy="527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4423728" y="1535243"/>
            <a:ext cx="10326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048796"/>
              </p:ext>
            </p:extLst>
          </p:nvPr>
        </p:nvGraphicFramePr>
        <p:xfrm>
          <a:off x="5833181" y="1101617"/>
          <a:ext cx="2483987" cy="89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name="Equation" r:id="rId7" imgW="1092200" imgH="393700" progId="Equation.3">
                  <p:embed/>
                </p:oleObj>
              </mc:Choice>
              <mc:Fallback>
                <p:oleObj name="Equation" r:id="rId7" imgW="1092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33181" y="1101617"/>
                        <a:ext cx="2483987" cy="89539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74981" y="609948"/>
            <a:ext cx="382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Damped harmonic oscillator</a:t>
            </a:r>
          </a:p>
        </p:txBody>
      </p:sp>
    </p:spTree>
    <p:extLst>
      <p:ext uri="{BB962C8B-B14F-4D97-AF65-F5344CB8AC3E}">
        <p14:creationId xmlns:p14="http://schemas.microsoft.com/office/powerpoint/2010/main" val="224087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78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Double pendulum: Chaotic motion</a:t>
            </a:r>
          </a:p>
        </p:txBody>
      </p:sp>
      <p:pic>
        <p:nvPicPr>
          <p:cNvPr id="3" name="Picture 2" descr="double_pendulum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7" t="31018" r="19744" b="29167"/>
          <a:stretch/>
        </p:blipFill>
        <p:spPr>
          <a:xfrm>
            <a:off x="3558520" y="2239238"/>
            <a:ext cx="5585480" cy="4618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7" y="626824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Two</a:t>
            </a:r>
            <a:r>
              <a:rPr lang="en-US" sz="2400" dirty="0"/>
              <a:t> degrees of freedom: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1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and </a:t>
            </a:r>
            <a:r>
              <a:rPr lang="en-US" sz="2400" i="1" dirty="0">
                <a:latin typeface="Times New Roman"/>
                <a:cs typeface="Times New Roman"/>
              </a:rPr>
              <a:t>θ</a:t>
            </a:r>
            <a:r>
              <a:rPr lang="en-US" sz="2400" i="1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/>
              <a:t>  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2" name="Picture 1" descr="Fig1_double_pendulu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0345"/>
            <a:ext cx="3723789" cy="388763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342443"/>
              </p:ext>
            </p:extLst>
          </p:nvPr>
        </p:nvGraphicFramePr>
        <p:xfrm>
          <a:off x="82942" y="1230902"/>
          <a:ext cx="8100570" cy="40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Equation" r:id="rId5" imgW="4533900" imgH="228600" progId="Equation.3">
                  <p:embed/>
                </p:oleObj>
              </mc:Choice>
              <mc:Fallback>
                <p:oleObj name="Equation" r:id="rId5" imgW="453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942" y="1230902"/>
                        <a:ext cx="8100570" cy="40843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234385"/>
              </p:ext>
            </p:extLst>
          </p:nvPr>
        </p:nvGraphicFramePr>
        <p:xfrm>
          <a:off x="64107" y="1817557"/>
          <a:ext cx="5856672" cy="42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4" name="Equation" r:id="rId7" imgW="3175000" imgH="228600" progId="Equation.3">
                  <p:embed/>
                </p:oleObj>
              </mc:Choice>
              <mc:Fallback>
                <p:oleObj name="Equation" r:id="rId7" imgW="317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107" y="1817557"/>
                        <a:ext cx="5856672" cy="421681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81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3915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Mechanical Control</a:t>
            </a:r>
            <a:endParaRPr lang="en-US" sz="3600" b="1" dirty="0"/>
          </a:p>
        </p:txBody>
      </p:sp>
      <p:pic>
        <p:nvPicPr>
          <p:cNvPr id="10" name="Picture 9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" y="1721683"/>
            <a:ext cx="3517014" cy="3671763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023278"/>
              </p:ext>
            </p:extLst>
          </p:nvPr>
        </p:nvGraphicFramePr>
        <p:xfrm>
          <a:off x="45272" y="713347"/>
          <a:ext cx="8100570" cy="40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Equation" r:id="rId4" imgW="4533900" imgH="228600" progId="Equation.3">
                  <p:embed/>
                </p:oleObj>
              </mc:Choice>
              <mc:Fallback>
                <p:oleObj name="Equation" r:id="rId4" imgW="453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72" y="713347"/>
                        <a:ext cx="8100570" cy="408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196036"/>
              </p:ext>
            </p:extLst>
          </p:nvPr>
        </p:nvGraphicFramePr>
        <p:xfrm>
          <a:off x="26437" y="1300002"/>
          <a:ext cx="5856672" cy="42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Equation" r:id="rId6" imgW="3175000" imgH="228600" progId="Equation.3">
                  <p:embed/>
                </p:oleObj>
              </mc:Choice>
              <mc:Fallback>
                <p:oleObj name="Equation" r:id="rId6" imgW="317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437" y="1300002"/>
                        <a:ext cx="5856672" cy="42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robotic_arm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59" y="2916582"/>
            <a:ext cx="5375241" cy="30316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24750" y="1838475"/>
            <a:ext cx="5319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Understanding and controlling complex mechanic systems is </a:t>
            </a:r>
            <a:r>
              <a:rPr lang="en-US" sz="2600" b="1" dirty="0" smtClean="0"/>
              <a:t>hard!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23420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1487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Chaos!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37" y="52140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Complex systems</a:t>
            </a:r>
            <a:r>
              <a:rPr lang="en-US" sz="2400" dirty="0" smtClean="0"/>
              <a:t> are extremely sensitive to initial conditions.</a:t>
            </a:r>
            <a:endParaRPr lang="en-US" sz="2400" b="1" dirty="0"/>
          </a:p>
        </p:txBody>
      </p:sp>
      <p:pic>
        <p:nvPicPr>
          <p:cNvPr id="2" name="Picture 1" descr="Screen Shot 2017-11-08 at 6.1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" y="4014057"/>
            <a:ext cx="6059116" cy="2577385"/>
          </a:xfrm>
          <a:prstGeom prst="rect">
            <a:avLst/>
          </a:prstGeom>
        </p:spPr>
      </p:pic>
      <p:pic>
        <p:nvPicPr>
          <p:cNvPr id="9" name="Picture 8" descr="Screen Shot 2017-11-08 at 6.15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0"/>
          <a:stretch/>
        </p:blipFill>
        <p:spPr>
          <a:xfrm>
            <a:off x="26437" y="970552"/>
            <a:ext cx="5539135" cy="2886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52" y="1238568"/>
            <a:ext cx="2715856" cy="2249822"/>
          </a:xfrm>
          <a:prstGeom prst="rect">
            <a:avLst/>
          </a:prstGeom>
        </p:spPr>
      </p:pic>
      <p:pic>
        <p:nvPicPr>
          <p:cNvPr id="12" name="Picture 11" descr="Lorenz_phase_spac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81" y="365349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22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Clockwork vs. Chaos!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37" y="665941"/>
            <a:ext cx="4582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Thinkers of yore believed the universe behaved as “</a:t>
            </a:r>
            <a:r>
              <a:rPr lang="en-US" sz="2400" b="1" dirty="0" smtClean="0"/>
              <a:t>Clockwork</a:t>
            </a:r>
            <a:r>
              <a:rPr lang="en-US" sz="2400" dirty="0" smtClean="0"/>
              <a:t>”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609234" y="715928"/>
            <a:ext cx="4582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Modern thinkers have embraced the unpredictability of things.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9" y="1467001"/>
            <a:ext cx="1995981" cy="2739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70" y="1458450"/>
            <a:ext cx="2161932" cy="2741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4109" b="11692"/>
          <a:stretch/>
        </p:blipFill>
        <p:spPr>
          <a:xfrm>
            <a:off x="84635" y="4215408"/>
            <a:ext cx="4162427" cy="2316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458" y="4287397"/>
            <a:ext cx="2853368" cy="2140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458" y="1496938"/>
            <a:ext cx="2853368" cy="28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1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59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prstClr val="white"/>
                </a:solidFill>
                <a:latin typeface="Calibri"/>
              </a:rPr>
              <a:t>Unpredictable Systems</a:t>
            </a:r>
            <a:endParaRPr lang="en-US" sz="3600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di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62000"/>
            <a:ext cx="5080000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4" y="3905249"/>
            <a:ext cx="2524125" cy="2524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05" y="757456"/>
            <a:ext cx="2528669" cy="2528669"/>
          </a:xfrm>
          <a:prstGeom prst="rect">
            <a:avLst/>
          </a:prstGeom>
        </p:spPr>
      </p:pic>
      <p:pic>
        <p:nvPicPr>
          <p:cNvPr id="14" name="Picture 13" descr="Roulett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3690936"/>
            <a:ext cx="3651250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0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398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and Statistics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6" y="3653950"/>
            <a:ext cx="2739524" cy="2808012"/>
          </a:xfrm>
          <a:prstGeom prst="rect">
            <a:avLst/>
          </a:prstGeom>
        </p:spPr>
      </p:pic>
      <p:pic>
        <p:nvPicPr>
          <p:cNvPr id="15" name="Picture 14" descr="HW5_transmission_lifetime_distribution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397" r="6653" b="20078"/>
          <a:stretch/>
        </p:blipFill>
        <p:spPr>
          <a:xfrm>
            <a:off x="4398560" y="519523"/>
            <a:ext cx="4053846" cy="3427070"/>
          </a:xfrm>
          <a:prstGeom prst="rect">
            <a:avLst/>
          </a:prstGeom>
        </p:spPr>
      </p:pic>
      <p:pic>
        <p:nvPicPr>
          <p:cNvPr id="18" name="Picture 17" descr="Venn_diagram.png"/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9000"/>
                    </a14:imgEffect>
                    <a14:imgEffect>
                      <a14:brightnessContrast bright="26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322" y="3749251"/>
            <a:ext cx="4583862" cy="30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0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7740"/>
            <a:ext cx="365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Fourier Transform</a:t>
            </a:r>
            <a:endParaRPr lang="en-US" sz="3600" b="1" dirty="0"/>
          </a:p>
        </p:txBody>
      </p:sp>
      <p:pic>
        <p:nvPicPr>
          <p:cNvPr id="6" name="Picture 5" descr="V_vs_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1961"/>
            <a:ext cx="4469155" cy="3351866"/>
          </a:xfrm>
          <a:prstGeom prst="rect">
            <a:avLst/>
          </a:prstGeom>
        </p:spPr>
      </p:pic>
      <p:pic>
        <p:nvPicPr>
          <p:cNvPr id="8" name="Picture 7" descr="phase_FF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39" y="3828807"/>
            <a:ext cx="4038924" cy="3029193"/>
          </a:xfrm>
          <a:prstGeom prst="rect">
            <a:avLst/>
          </a:prstGeom>
        </p:spPr>
      </p:pic>
      <p:pic>
        <p:nvPicPr>
          <p:cNvPr id="9" name="Picture 8" descr="amplitude_FF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939" y="504092"/>
            <a:ext cx="4038924" cy="30291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32758" y="31942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AMPLITUDE vs. FREQUENCY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93849" y="3644141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PHASE vs. FREQUENCY</a:t>
            </a:r>
            <a:endParaRPr lang="en-US" b="1" dirty="0"/>
          </a:p>
        </p:txBody>
      </p:sp>
      <p:cxnSp>
        <p:nvCxnSpPr>
          <p:cNvPr id="14" name="Straight Arrow Connector 13"/>
          <p:cNvCxnSpPr>
            <a:stCxn id="6" idx="3"/>
          </p:cNvCxnSpPr>
          <p:nvPr/>
        </p:nvCxnSpPr>
        <p:spPr>
          <a:xfrm flipV="1">
            <a:off x="4469155" y="3312261"/>
            <a:ext cx="797784" cy="48563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69155" y="3797894"/>
            <a:ext cx="797784" cy="42337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40283" y="3127595"/>
            <a:ext cx="619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FFT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004596" y="1937295"/>
            <a:ext cx="218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AMPLITUDE vs. TIME</a:t>
            </a:r>
            <a:endParaRPr lang="en-US" b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28207"/>
              </p:ext>
            </p:extLst>
          </p:nvPr>
        </p:nvGraphicFramePr>
        <p:xfrm>
          <a:off x="43794" y="1028731"/>
          <a:ext cx="3989663" cy="587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6" imgW="1638300" imgH="241300" progId="Equation.3">
                  <p:embed/>
                </p:oleObj>
              </mc:Choice>
              <mc:Fallback>
                <p:oleObj name="Equation" r:id="rId6" imgW="1638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94" y="1028731"/>
                        <a:ext cx="3989663" cy="58762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91906" y="1639339"/>
            <a:ext cx="189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“Spectral Density”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3719" y="0"/>
            <a:ext cx="770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A10 - Piezoelectric Pressure Transducer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1937736" y="4222679"/>
            <a:ext cx="1273248" cy="13931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86722" y="1865002"/>
            <a:ext cx="2612115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Function generator</a:t>
            </a:r>
            <a:endParaRPr lang="en-US" sz="2600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73202" y="1865001"/>
            <a:ext cx="2612115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Oscilloscope</a:t>
            </a:r>
          </a:p>
          <a:p>
            <a:pPr algn="ctr"/>
            <a:endParaRPr lang="en-US" sz="2600" b="1" i="1" dirty="0"/>
          </a:p>
        </p:txBody>
      </p:sp>
      <p:sp>
        <p:nvSpPr>
          <p:cNvPr id="23" name="Rectangle 22"/>
          <p:cNvSpPr/>
          <p:nvPr/>
        </p:nvSpPr>
        <p:spPr>
          <a:xfrm>
            <a:off x="4657174" y="4222679"/>
            <a:ext cx="1290175" cy="139317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/>
          <p:nvPr/>
        </p:nvCxnSpPr>
        <p:spPr>
          <a:xfrm rot="16200000" flipH="1">
            <a:off x="346752" y="3345667"/>
            <a:ext cx="2161713" cy="985484"/>
          </a:xfrm>
          <a:prstGeom prst="bentConnector3">
            <a:avLst>
              <a:gd name="adj1" fmla="val 100189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5400000">
            <a:off x="5359236" y="3339502"/>
            <a:ext cx="2161713" cy="985484"/>
          </a:xfrm>
          <a:prstGeom prst="bentConnector3">
            <a:avLst>
              <a:gd name="adj1" fmla="val 100189"/>
            </a:avLst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52873" y="3576348"/>
            <a:ext cx="127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Piezo</a:t>
            </a:r>
            <a:endParaRPr lang="en-US" dirty="0" smtClean="0"/>
          </a:p>
          <a:p>
            <a:pPr algn="ctr"/>
            <a:r>
              <a:rPr lang="en-US" dirty="0" smtClean="0"/>
              <a:t>Transmitter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05135" y="3576348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Piezo</a:t>
            </a:r>
            <a:endParaRPr lang="en-US" dirty="0" smtClean="0"/>
          </a:p>
          <a:p>
            <a:pPr algn="ctr"/>
            <a:r>
              <a:rPr lang="en-US" dirty="0" smtClean="0"/>
              <a:t>Receiver</a:t>
            </a:r>
            <a:endParaRPr lang="en-US" dirty="0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582826"/>
              </p:ext>
            </p:extLst>
          </p:nvPr>
        </p:nvGraphicFramePr>
        <p:xfrm>
          <a:off x="-23719" y="5042556"/>
          <a:ext cx="1961455" cy="39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" name="Equation" r:id="rId3" imgW="1193800" imgH="241300" progId="Equation.3">
                  <p:embed/>
                </p:oleObj>
              </mc:Choice>
              <mc:Fallback>
                <p:oleObj name="Equation" r:id="rId3" imgW="1193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3719" y="5042556"/>
                        <a:ext cx="1961455" cy="3963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786477"/>
              </p:ext>
            </p:extLst>
          </p:nvPr>
        </p:nvGraphicFramePr>
        <p:xfrm>
          <a:off x="6555977" y="5048024"/>
          <a:ext cx="2444343" cy="390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" name="Equation" r:id="rId5" imgW="1511300" imgH="241300" progId="Equation.3">
                  <p:embed/>
                </p:oleObj>
              </mc:Choice>
              <mc:Fallback>
                <p:oleObj name="Equation" r:id="rId5" imgW="1511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55977" y="5048024"/>
                        <a:ext cx="2444343" cy="390894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ight Arrow 35"/>
          <p:cNvSpPr/>
          <p:nvPr/>
        </p:nvSpPr>
        <p:spPr>
          <a:xfrm>
            <a:off x="3399294" y="4722003"/>
            <a:ext cx="952438" cy="319897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90664" y="5088622"/>
            <a:ext cx="97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Acoustic</a:t>
            </a:r>
          </a:p>
          <a:p>
            <a:pPr algn="ctr"/>
            <a:r>
              <a:rPr lang="en-US" dirty="0" smtClean="0"/>
              <a:t>waves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344" y="4222679"/>
            <a:ext cx="1177735" cy="396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9601" y="4327026"/>
            <a:ext cx="1196598" cy="11057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t="14944"/>
          <a:stretch/>
        </p:blipFill>
        <p:spPr>
          <a:xfrm flipH="1">
            <a:off x="4669505" y="4456213"/>
            <a:ext cx="1253185" cy="9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2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501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A10 - 2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</a:t>
            </a:r>
            <a:r>
              <a:rPr lang="en-US" sz="3600" b="1" dirty="0"/>
              <a:t>R</a:t>
            </a:r>
            <a:r>
              <a:rPr lang="en-US" sz="3600" b="1" dirty="0" smtClean="0"/>
              <a:t>esponse</a:t>
            </a:r>
            <a:endParaRPr lang="en-US" sz="36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789672" y="646331"/>
            <a:ext cx="7086751" cy="5579562"/>
            <a:chOff x="4460492" y="1538731"/>
            <a:chExt cx="4640780" cy="365379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0492" y="1816503"/>
              <a:ext cx="4640780" cy="309385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497146" y="4910356"/>
              <a:ext cx="511995" cy="282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 smtClean="0"/>
                <a:t>ω</a:t>
              </a:r>
              <a:r>
                <a:rPr lang="en-US" sz="2200" dirty="0" smtClean="0"/>
                <a:t>/ω</a:t>
              </a:r>
              <a:r>
                <a:rPr lang="en-US" sz="2200" baseline="-25000" dirty="0" smtClean="0"/>
                <a:t>0</a:t>
              </a:r>
              <a:endParaRPr lang="en-US" sz="2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93031" y="1538731"/>
              <a:ext cx="3155079" cy="302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Driven response, amplitude vs. freq.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78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54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MEMS Accelerometers</a:t>
            </a:r>
            <a:endParaRPr lang="en-US" sz="3600" b="1" dirty="0"/>
          </a:p>
        </p:txBody>
      </p:sp>
      <p:pic>
        <p:nvPicPr>
          <p:cNvPr id="10" name="Picture 9" descr="MEMS_interdigi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01" y="3113461"/>
            <a:ext cx="4315436" cy="3309246"/>
          </a:xfrm>
          <a:prstGeom prst="rect">
            <a:avLst/>
          </a:prstGeom>
        </p:spPr>
      </p:pic>
      <p:pic>
        <p:nvPicPr>
          <p:cNvPr id="12" name="Picture 11" descr="MEMS_acceleromet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198" y="802518"/>
            <a:ext cx="4083841" cy="1849945"/>
          </a:xfrm>
          <a:prstGeom prst="rect">
            <a:avLst/>
          </a:prstGeom>
        </p:spPr>
      </p:pic>
      <p:pic>
        <p:nvPicPr>
          <p:cNvPr id="14" name="Picture 13" descr="iPhone4_3axis_gyro_MEM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524" y="3253947"/>
            <a:ext cx="3975156" cy="2961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7524" y="6215438"/>
            <a:ext cx="285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3-axis gyro from an iPhone 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7651" y="3253947"/>
            <a:ext cx="4238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00"/>
                </a:solidFill>
              </a:rPr>
              <a:t>Micro-Electro-Mechanical Systems (MEMS)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98929"/>
            <a:ext cx="46366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  <a:r>
              <a:rPr lang="en-US" sz="2600" dirty="0" smtClean="0"/>
              <a:t>cceleration causes mass to push on spring and displace the “</a:t>
            </a:r>
            <a:r>
              <a:rPr lang="en-US" sz="2600" dirty="0" err="1"/>
              <a:t>interdigitated</a:t>
            </a:r>
            <a:r>
              <a:rPr lang="en-US" sz="2600" dirty="0" smtClean="0"/>
              <a:t>” electrodes,</a:t>
            </a:r>
          </a:p>
          <a:p>
            <a:r>
              <a:rPr lang="en-US" sz="2600" dirty="0" smtClean="0"/>
              <a:t>changes electric </a:t>
            </a:r>
            <a:r>
              <a:rPr lang="en-US" sz="2600" b="1" dirty="0" smtClean="0"/>
              <a:t>capacitance</a:t>
            </a:r>
            <a:r>
              <a:rPr lang="en-US" sz="2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64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156" y="856558"/>
            <a:ext cx="3267033" cy="5381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651" y="19430"/>
            <a:ext cx="318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Accelerometers</a:t>
            </a:r>
            <a:endParaRPr lang="en-US" sz="3600" b="1" dirty="0"/>
          </a:p>
        </p:txBody>
      </p:sp>
      <p:pic>
        <p:nvPicPr>
          <p:cNvPr id="2" name="Picture 1" descr="Wii_mot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65" y="856558"/>
            <a:ext cx="2126820" cy="53814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14469" y="542518"/>
            <a:ext cx="4046690" cy="2906896"/>
            <a:chOff x="99897" y="2240219"/>
            <a:chExt cx="4838923" cy="3645643"/>
          </a:xfrm>
        </p:grpSpPr>
        <p:pic>
          <p:nvPicPr>
            <p:cNvPr id="11" name="Picture 10" descr="boeing_777_glass_cockpit.jpe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97" y="2240219"/>
              <a:ext cx="4838923" cy="36332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9897" y="5354109"/>
              <a:ext cx="3630711" cy="531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Boeing 777 glass cockpit.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280" y="3607152"/>
            <a:ext cx="4173720" cy="29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3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622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Lab1 Accelerometer Calibration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97386" y="1603875"/>
            <a:ext cx="42513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2-point calibration</a:t>
            </a:r>
            <a:endParaRPr lang="en-US" sz="2600" b="1" dirty="0"/>
          </a:p>
        </p:txBody>
      </p:sp>
      <p:grpSp>
        <p:nvGrpSpPr>
          <p:cNvPr id="10" name="Group 9"/>
          <p:cNvGrpSpPr/>
          <p:nvPr/>
        </p:nvGrpSpPr>
        <p:grpSpPr>
          <a:xfrm rot="1919877">
            <a:off x="605270" y="2082262"/>
            <a:ext cx="2913795" cy="1150624"/>
            <a:chOff x="3863449" y="1630111"/>
            <a:chExt cx="2913795" cy="1150624"/>
          </a:xfrm>
        </p:grpSpPr>
        <p:sp>
          <p:nvSpPr>
            <p:cNvPr id="2" name="Rectangle 1"/>
            <p:cNvSpPr/>
            <p:nvPr/>
          </p:nvSpPr>
          <p:spPr>
            <a:xfrm>
              <a:off x="3863449" y="1873250"/>
              <a:ext cx="930801" cy="650875"/>
            </a:xfrm>
            <a:prstGeom prst="rect">
              <a:avLst/>
            </a:prstGeom>
            <a:solidFill>
              <a:srgbClr val="C0504D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77154" y="1984861"/>
              <a:ext cx="606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</a:t>
              </a:r>
              <a:endParaRPr lang="en-US" sz="2000" dirty="0"/>
            </a:p>
          </p:txBody>
        </p:sp>
        <p:cxnSp>
          <p:nvCxnSpPr>
            <p:cNvPr id="8" name="Straight Connector 7"/>
            <p:cNvCxnSpPr>
              <a:stCxn id="2" idx="3"/>
            </p:cNvCxnSpPr>
            <p:nvPr/>
          </p:nvCxnSpPr>
          <p:spPr>
            <a:xfrm rot="19680123">
              <a:off x="4961138" y="1630111"/>
              <a:ext cx="1816106" cy="11506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>
            <a:off x="521769" y="3516930"/>
            <a:ext cx="2936875" cy="238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51189" y="3069596"/>
            <a:ext cx="396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>
                <a:latin typeface="Times"/>
                <a:cs typeface="Times"/>
              </a:rPr>
              <a:t>θ</a:t>
            </a:r>
            <a:endParaRPr lang="en-US" sz="2000" i="1" dirty="0">
              <a:latin typeface="Times"/>
              <a:cs typeface="Times"/>
            </a:endParaRPr>
          </a:p>
        </p:txBody>
      </p:sp>
      <p:cxnSp>
        <p:nvCxnSpPr>
          <p:cNvPr id="14" name="Straight Arrow Connector 13"/>
          <p:cNvCxnSpPr>
            <a:stCxn id="2" idx="3"/>
          </p:cNvCxnSpPr>
          <p:nvPr/>
        </p:nvCxnSpPr>
        <p:spPr>
          <a:xfrm flipH="1">
            <a:off x="1615226" y="2373089"/>
            <a:ext cx="4345" cy="92000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15226" y="2373089"/>
            <a:ext cx="701490" cy="464216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38376" y="2356467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36454" y="2853180"/>
            <a:ext cx="29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91111" y="2257066"/>
            <a:ext cx="3398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At </a:t>
            </a:r>
            <a:r>
              <a:rPr lang="en-US" sz="2200" b="1" i="1" dirty="0" err="1" smtClean="0">
                <a:latin typeface="Times New Roman"/>
                <a:cs typeface="Times New Roman"/>
              </a:rPr>
              <a:t>θ</a:t>
            </a:r>
            <a:r>
              <a:rPr lang="en-US" sz="2200" b="1" dirty="0" smtClean="0">
                <a:latin typeface="Times New Roman"/>
                <a:cs typeface="Times New Roman"/>
              </a:rPr>
              <a:t> = 0</a:t>
            </a:r>
            <a:r>
              <a:rPr lang="en-US" sz="2200" b="1" baseline="30000" dirty="0" smtClean="0">
                <a:latin typeface="Times New Roman"/>
                <a:cs typeface="Times New Roman"/>
              </a:rPr>
              <a:t>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y</a:t>
            </a:r>
            <a:r>
              <a:rPr lang="en-US" sz="2200" dirty="0" smtClean="0">
                <a:latin typeface="Times New Roman"/>
                <a:cs typeface="Times New Roman"/>
              </a:rPr>
              <a:t> = 0, 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OUT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0</a:t>
            </a:r>
            <a:endParaRPr lang="en-US" sz="2200" i="1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43240" y="2932947"/>
            <a:ext cx="3563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At </a:t>
            </a:r>
            <a:r>
              <a:rPr lang="en-US" sz="2200" b="1" i="1" dirty="0" err="1" smtClean="0">
                <a:latin typeface="Times New Roman"/>
                <a:cs typeface="Times New Roman"/>
              </a:rPr>
              <a:t>θ</a:t>
            </a:r>
            <a:r>
              <a:rPr lang="en-US" sz="2200" b="1" dirty="0" smtClean="0">
                <a:latin typeface="Times New Roman"/>
                <a:cs typeface="Times New Roman"/>
              </a:rPr>
              <a:t> = 90</a:t>
            </a:r>
            <a:r>
              <a:rPr lang="en-US" sz="2200" b="1" baseline="30000" dirty="0" smtClean="0">
                <a:latin typeface="Times New Roman"/>
                <a:cs typeface="Times New Roman"/>
              </a:rPr>
              <a:t>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y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g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OUT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90</a:t>
            </a:r>
            <a:endParaRPr lang="en-US" sz="2200" i="1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64546" y="4582452"/>
            <a:ext cx="7865680" cy="687387"/>
            <a:chOff x="589345" y="4582452"/>
            <a:chExt cx="7865680" cy="687387"/>
          </a:xfrm>
        </p:grpSpPr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8184441"/>
                </p:ext>
              </p:extLst>
            </p:nvPr>
          </p:nvGraphicFramePr>
          <p:xfrm>
            <a:off x="589345" y="4582452"/>
            <a:ext cx="2099615" cy="687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7" name="Equation" r:id="rId3" imgW="698500" imgH="228600" progId="Equation.3">
                    <p:embed/>
                  </p:oleObj>
                </mc:Choice>
                <mc:Fallback>
                  <p:oleObj name="Equation" r:id="rId3" imgW="6985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89345" y="4582452"/>
                          <a:ext cx="2099615" cy="687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1900747"/>
                </p:ext>
              </p:extLst>
            </p:nvPr>
          </p:nvGraphicFramePr>
          <p:xfrm>
            <a:off x="4873625" y="4587875"/>
            <a:ext cx="3581400" cy="654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8" name="Equation" r:id="rId5" imgW="1181100" imgH="215900" progId="Equation.3">
                    <p:embed/>
                  </p:oleObj>
                </mc:Choice>
                <mc:Fallback>
                  <p:oleObj name="Equation" r:id="rId5" imgW="1181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873625" y="4587875"/>
                          <a:ext cx="3581400" cy="654050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ight Arrow 30"/>
            <p:cNvSpPr/>
            <p:nvPr/>
          </p:nvSpPr>
          <p:spPr>
            <a:xfrm>
              <a:off x="3377666" y="4701180"/>
              <a:ext cx="763623" cy="3666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573051"/>
              </p:ext>
            </p:extLst>
          </p:nvPr>
        </p:nvGraphicFramePr>
        <p:xfrm>
          <a:off x="6342056" y="852805"/>
          <a:ext cx="2388170" cy="58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9" name="Equation" r:id="rId7" imgW="939800" imgH="228600" progId="Equation.3">
                  <p:embed/>
                </p:oleObj>
              </mc:Choice>
              <mc:Fallback>
                <p:oleObj name="Equation" r:id="rId7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42056" y="852805"/>
                        <a:ext cx="2388170" cy="58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78686" y="862013"/>
            <a:ext cx="5118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Voltage linearly related to acceleration: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043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426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Quadrature Encoders</a:t>
            </a:r>
            <a:endParaRPr lang="en-US" sz="3600" b="1" dirty="0"/>
          </a:p>
        </p:txBody>
      </p:sp>
      <p:pic>
        <p:nvPicPr>
          <p:cNvPr id="3" name="Picture 2" descr="fig1_Encoder_whe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1271728"/>
            <a:ext cx="6210300" cy="5397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7602" y="564753"/>
            <a:ext cx="87663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A</a:t>
            </a:r>
            <a:r>
              <a:rPr lang="en-US" sz="2600" b="1" dirty="0" smtClean="0"/>
              <a:t> Quadrature encoder </a:t>
            </a:r>
            <a:r>
              <a:rPr lang="en-US" sz="2600" dirty="0" smtClean="0"/>
              <a:t>counts electrical pulses as slotted wheel passes through a photocell.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5046149" y="1499423"/>
            <a:ext cx="409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Measures angular position and speed.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89" y="2351213"/>
            <a:ext cx="4097849" cy="34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0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240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Orientation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9791" y="631633"/>
            <a:ext cx="6423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Mechanical parts can rotate to various angles.</a:t>
            </a:r>
            <a:endParaRPr lang="en-US" sz="2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913410" y="3466540"/>
            <a:ext cx="4097294" cy="3255197"/>
            <a:chOff x="4065814" y="1866900"/>
            <a:chExt cx="4862286" cy="37729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5814" y="1866900"/>
              <a:ext cx="4862286" cy="3403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065814" y="5270500"/>
              <a:ext cx="1533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Robot football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91" y="1450137"/>
            <a:ext cx="4697770" cy="4587789"/>
          </a:xfrm>
          <a:prstGeom prst="rect">
            <a:avLst/>
          </a:prstGeom>
        </p:spPr>
      </p:pic>
      <p:pic>
        <p:nvPicPr>
          <p:cNvPr id="10" name="Picture 9" descr="robotic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09" y="1141237"/>
            <a:ext cx="4097294" cy="23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0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262</Words>
  <Application>Microsoft Macintosh PowerPoint</Application>
  <PresentationFormat>On-screen Show (4:3)</PresentationFormat>
  <Paragraphs>57</Paragraphs>
  <Slides>16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Office Theme</vt:lpstr>
      <vt:lpstr>1_Office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Rumbach</dc:creator>
  <cp:lastModifiedBy>Paul Rumbach</cp:lastModifiedBy>
  <cp:revision>77</cp:revision>
  <dcterms:created xsi:type="dcterms:W3CDTF">2015-02-16T18:00:21Z</dcterms:created>
  <dcterms:modified xsi:type="dcterms:W3CDTF">2019-11-18T18:43:46Z</dcterms:modified>
</cp:coreProperties>
</file>